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69" r:id="rId2"/>
    <p:sldId id="270" r:id="rId3"/>
    <p:sldId id="281" r:id="rId4"/>
    <p:sldId id="282" r:id="rId5"/>
    <p:sldId id="283" r:id="rId6"/>
    <p:sldId id="284" r:id="rId7"/>
    <p:sldId id="285" r:id="rId8"/>
    <p:sldId id="286" r:id="rId9"/>
    <p:sldId id="28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19/3/2024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7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61BEA2B-2459-4126-B440-931B9C031E11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087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95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1788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43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99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42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36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9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4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5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89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8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4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89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68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1847850" y="1700213"/>
            <a:ext cx="8382000" cy="2895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chemeClr val="bg1"/>
                </a:solidFill>
              </a:rPr>
              <a:t>Chapter 9</a:t>
            </a:r>
            <a:br>
              <a:rPr lang="en-US" sz="3200" b="1" dirty="0"/>
            </a:br>
            <a:r>
              <a:rPr lang="en-US" sz="3200" b="1" dirty="0"/>
              <a:t>Developing New Products</a:t>
            </a:r>
            <a:br>
              <a:rPr lang="en-US" sz="3200" b="1" dirty="0"/>
            </a:br>
            <a:r>
              <a:rPr lang="en-US" sz="3200" b="1" dirty="0"/>
              <a:t>and Managing the Product Life Cycle</a:t>
            </a: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6096000" y="6238876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Principles of Marketing</a:t>
            </a:r>
            <a:br>
              <a:rPr lang="en-US" altLang="en-US" sz="1800" b="1">
                <a:latin typeface="Arial" panose="020B0604020202020204" pitchFamily="34" charset="0"/>
              </a:rPr>
            </a:br>
            <a:r>
              <a:rPr lang="en-US" altLang="en-US" sz="1800" b="1">
                <a:latin typeface="Arial" panose="020B0604020202020204" pitchFamily="34" charset="0"/>
              </a:rPr>
              <a:t>Philip Kotler, Gary Armstrong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05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900" b="1"/>
              <a:t>Developing New Products and Managing the Product Life Cycle</a:t>
            </a:r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5410950" y="2052918"/>
            <a:ext cx="4638903" cy="4195481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en-US" b="1"/>
              <a:t>Topic Outline</a:t>
            </a:r>
          </a:p>
          <a:p>
            <a:pPr marL="0" indent="0">
              <a:buNone/>
              <a:defRPr/>
            </a:pPr>
            <a:endParaRPr lang="en-US"/>
          </a:p>
          <a:p>
            <a:pPr>
              <a:defRPr/>
            </a:pPr>
            <a:r>
              <a:rPr lang="en-US"/>
              <a:t>The new product development process</a:t>
            </a:r>
          </a:p>
          <a:p>
            <a:pPr>
              <a:defRPr/>
            </a:pPr>
            <a:r>
              <a:rPr lang="en-US"/>
              <a:t>Product life cycle stages</a:t>
            </a:r>
          </a:p>
        </p:txBody>
      </p:sp>
      <p:pic>
        <p:nvPicPr>
          <p:cNvPr id="15365" name="Picture 15364">
            <a:extLst>
              <a:ext uri="{FF2B5EF4-FFF2-40B4-BE49-F238E27FC236}">
                <a16:creationId xmlns:a16="http://schemas.microsoft.com/office/drawing/2014/main" id="{8FA2880F-D08F-5741-AC3B-6EBA3C6404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411" r="27799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56090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Life Cycle Stages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7651" name="Rectangle 3"/>
          <p:cNvSpPr txBox="1">
            <a:spLocks noChangeArrowheads="1"/>
          </p:cNvSpPr>
          <p:nvPr/>
        </p:nvSpPr>
        <p:spPr bwMode="auto">
          <a:xfrm>
            <a:off x="1558926" y="1557338"/>
            <a:ext cx="9217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800"/>
              <a:t>The Product Life Cycle (PLC) has Five Stages</a:t>
            </a:r>
          </a:p>
          <a:p>
            <a:pPr lvl="1" eaLnBrk="1" hangingPunct="1"/>
            <a:r>
              <a:rPr lang="en-US" altLang="en-US"/>
              <a:t>Product Development</a:t>
            </a:r>
          </a:p>
          <a:p>
            <a:pPr lvl="1" eaLnBrk="1" hangingPunct="1"/>
            <a:r>
              <a:rPr lang="en-US" altLang="en-US"/>
              <a:t>Introduction</a:t>
            </a:r>
          </a:p>
          <a:p>
            <a:pPr lvl="1" eaLnBrk="1" hangingPunct="1"/>
            <a:r>
              <a:rPr lang="en-US" altLang="en-US"/>
              <a:t>Growth</a:t>
            </a:r>
          </a:p>
          <a:p>
            <a:pPr lvl="1" eaLnBrk="1" hangingPunct="1"/>
            <a:r>
              <a:rPr lang="en-US" altLang="en-US"/>
              <a:t>Maturity</a:t>
            </a:r>
          </a:p>
          <a:p>
            <a:pPr lvl="1" eaLnBrk="1" hangingPunct="1"/>
            <a:r>
              <a:rPr lang="en-US" altLang="en-US"/>
              <a:t>Decline</a:t>
            </a:r>
            <a:endParaRPr lang="en-US" altLang="en-US">
              <a:cs typeface="Calibri" panose="020F0502020204030204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  <p:extLst>
      <p:ext uri="{BB962C8B-B14F-4D97-AF65-F5344CB8AC3E}">
        <p14:creationId xmlns:p14="http://schemas.microsoft.com/office/powerpoint/2010/main" val="3702041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Life Cycle Stages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pic>
        <p:nvPicPr>
          <p:cNvPr id="28676" name="Picture 6" descr="fig09_02w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1484314"/>
            <a:ext cx="8513763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40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Life Cycle Stages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10800000" flipH="1">
            <a:off x="5375276" y="1125539"/>
            <a:ext cx="73025" cy="51831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9700" name="TextBox 1"/>
          <p:cNvSpPr txBox="1">
            <a:spLocks noChangeArrowheads="1"/>
          </p:cNvSpPr>
          <p:nvPr/>
        </p:nvSpPr>
        <p:spPr bwMode="auto">
          <a:xfrm>
            <a:off x="1703389" y="1916114"/>
            <a:ext cx="3455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>
                <a:cs typeface="Calibri" panose="020F0502020204030204" pitchFamily="34" charset="0"/>
              </a:rPr>
              <a:t>Product Development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5700713" y="1412876"/>
            <a:ext cx="4356100" cy="2803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Begins when the company develops a new-product idea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Sales are zero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Investment costs are high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Profits are negative</a:t>
            </a:r>
          </a:p>
        </p:txBody>
      </p:sp>
    </p:spTree>
    <p:extLst>
      <p:ext uri="{BB962C8B-B14F-4D97-AF65-F5344CB8AC3E}">
        <p14:creationId xmlns:p14="http://schemas.microsoft.com/office/powerpoint/2010/main" val="351238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Life Cycle Stages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10800000" flipH="1">
            <a:off x="5375276" y="1125539"/>
            <a:ext cx="73025" cy="51831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0724" name="TextBox 1"/>
          <p:cNvSpPr txBox="1">
            <a:spLocks noChangeArrowheads="1"/>
          </p:cNvSpPr>
          <p:nvPr/>
        </p:nvSpPr>
        <p:spPr bwMode="auto">
          <a:xfrm>
            <a:off x="1992314" y="1628776"/>
            <a:ext cx="3455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>
                <a:cs typeface="Calibri" panose="020F0502020204030204" pitchFamily="34" charset="0"/>
              </a:rPr>
              <a:t>Introduction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5700713" y="1412876"/>
            <a:ext cx="4356100" cy="2932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Low sales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High cost per customer acquired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Negative profits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Innovators are targeted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Little competition</a:t>
            </a:r>
          </a:p>
        </p:txBody>
      </p:sp>
    </p:spTree>
    <p:extLst>
      <p:ext uri="{BB962C8B-B14F-4D97-AF65-F5344CB8AC3E}">
        <p14:creationId xmlns:p14="http://schemas.microsoft.com/office/powerpoint/2010/main" val="3645996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Life Cycle Stages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10800000" flipH="1">
            <a:off x="5375276" y="1125539"/>
            <a:ext cx="73025" cy="51831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1748" name="TextBox 1"/>
          <p:cNvSpPr txBox="1">
            <a:spLocks noChangeArrowheads="1"/>
          </p:cNvSpPr>
          <p:nvPr/>
        </p:nvSpPr>
        <p:spPr bwMode="auto">
          <a:xfrm>
            <a:off x="1992314" y="1628776"/>
            <a:ext cx="3455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>
                <a:cs typeface="Calibri" panose="020F0502020204030204" pitchFamily="34" charset="0"/>
              </a:rPr>
              <a:t>Growth</a:t>
            </a:r>
          </a:p>
        </p:txBody>
      </p:sp>
      <p:sp>
        <p:nvSpPr>
          <p:cNvPr id="3" name="Rectangle 2"/>
          <p:cNvSpPr/>
          <p:nvPr/>
        </p:nvSpPr>
        <p:spPr>
          <a:xfrm>
            <a:off x="5700713" y="1412876"/>
            <a:ext cx="4356100" cy="25447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Rapidly rising sales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Average cost per customer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Rising profits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Early adopters are targeted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Growing competition</a:t>
            </a:r>
          </a:p>
        </p:txBody>
      </p:sp>
    </p:spTree>
    <p:extLst>
      <p:ext uri="{BB962C8B-B14F-4D97-AF65-F5344CB8AC3E}">
        <p14:creationId xmlns:p14="http://schemas.microsoft.com/office/powerpoint/2010/main" val="224710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Life Cycle Stages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10800000" flipH="1">
            <a:off x="5375276" y="1125539"/>
            <a:ext cx="73025" cy="51831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1992314" y="1628776"/>
            <a:ext cx="3455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>
                <a:cs typeface="Calibri" panose="020F0502020204030204" pitchFamily="34" charset="0"/>
              </a:rPr>
              <a:t>Maturity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5700713" y="1412876"/>
            <a:ext cx="4356100" cy="33194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Sales peak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Low cost per customer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High profits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Middle majority are targeted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Competition begins to decline</a:t>
            </a:r>
          </a:p>
        </p:txBody>
      </p:sp>
    </p:spTree>
    <p:extLst>
      <p:ext uri="{BB962C8B-B14F-4D97-AF65-F5344CB8AC3E}">
        <p14:creationId xmlns:p14="http://schemas.microsoft.com/office/powerpoint/2010/main" val="741185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Product Life Cycle Stages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 rot="10800000" flipH="1">
            <a:off x="5375276" y="1125539"/>
            <a:ext cx="73025" cy="51831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3796" name="TextBox 1"/>
          <p:cNvSpPr txBox="1">
            <a:spLocks noChangeArrowheads="1"/>
          </p:cNvSpPr>
          <p:nvPr/>
        </p:nvSpPr>
        <p:spPr bwMode="auto">
          <a:xfrm>
            <a:off x="1992314" y="1628776"/>
            <a:ext cx="3455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>
                <a:cs typeface="Calibri" panose="020F0502020204030204" pitchFamily="34" charset="0"/>
              </a:rPr>
              <a:t>Decline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5700713" y="1412876"/>
            <a:ext cx="4356100" cy="25447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Declining sales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Low cost per customer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Declining profits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Laggards are targeted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prstClr val="black"/>
                </a:solidFill>
                <a:latin typeface="Calibri" panose="020F0502020204030204"/>
              </a:rPr>
              <a:t>Declining competition</a:t>
            </a:r>
          </a:p>
        </p:txBody>
      </p:sp>
    </p:spTree>
    <p:extLst>
      <p:ext uri="{BB962C8B-B14F-4D97-AF65-F5344CB8AC3E}">
        <p14:creationId xmlns:p14="http://schemas.microsoft.com/office/powerpoint/2010/main" val="19119724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{B183E887-8FF0-CB4C-A8E9-F7A262987E5A}tf10001122</Template>
  <TotalTime>2986</TotalTime>
  <Words>152</Words>
  <Application>Microsoft Office PowerPoint</Application>
  <PresentationFormat>Widescreen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Tw Cen MT</vt:lpstr>
      <vt:lpstr>Verdana</vt:lpstr>
      <vt:lpstr>Circuit</vt:lpstr>
      <vt:lpstr>Chapter 9 Developing New Products and Managing the Product Life Cycle</vt:lpstr>
      <vt:lpstr>Developing New Products and Managing the Product Life Cycle</vt:lpstr>
      <vt:lpstr>Product Life Cycle Stages</vt:lpstr>
      <vt:lpstr>Product Life Cycle Stages</vt:lpstr>
      <vt:lpstr>Product Life Cycle Stages</vt:lpstr>
      <vt:lpstr>Product Life Cycle Stages</vt:lpstr>
      <vt:lpstr>Product Life Cycle Stages</vt:lpstr>
      <vt:lpstr>Product Life Cycle Stages</vt:lpstr>
      <vt:lpstr>Product Life Cycle Stages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CLASSROOM</cp:lastModifiedBy>
  <cp:revision>74</cp:revision>
  <dcterms:created xsi:type="dcterms:W3CDTF">2020-02-02T06:50:28Z</dcterms:created>
  <dcterms:modified xsi:type="dcterms:W3CDTF">2024-03-19T08:57:58Z</dcterms:modified>
</cp:coreProperties>
</file>